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440" r:id="rId1"/>
  </p:sldMasterIdLst>
  <p:notesMasterIdLst>
    <p:notesMasterId r:id="rId3"/>
  </p:notesMasterIdLst>
  <p:handoutMasterIdLst>
    <p:handoutMasterId r:id="rId4"/>
  </p:handoutMasterIdLst>
  <p:sldIdLst>
    <p:sldId id="260" r:id="rId2"/>
  </p:sldIdLst>
  <p:sldSz cx="6858000" cy="12601575"/>
  <p:notesSz cx="6797675" cy="9926638"/>
  <p:embeddedFontLst>
    <p:embeddedFont>
      <p:font typeface="Calibri" panose="020F0502020204030204" pitchFamily="34" charset="0"/>
      <p:regular r:id="rId5"/>
      <p:bold r:id="rId6"/>
      <p:italic r:id="rId7"/>
      <p:boldItalic r:id="rId8"/>
    </p:embeddedFont>
    <p:embeddedFont>
      <p:font typeface="Frutiger45-Light" panose="020B0604020202020204"/>
      <p:regular r:id="rId9"/>
    </p:embeddedFont>
    <p:embeddedFont>
      <p:font typeface="Frutiger55Roman" panose="020B0604020202020204"/>
      <p:regular r:id="rId10"/>
    </p:embeddedFont>
    <p:embeddedFont>
      <p:font typeface="Frutiger77-CondensedBlack" panose="020B0604020202020204"/>
      <p:bold r:id="rId11"/>
    </p:embeddedFont>
  </p:embeddedFontLst>
  <p:defaultTextStyle>
    <a:defPPr>
      <a:defRPr lang="de-DE"/>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34" userDrawn="1">
          <p15:clr>
            <a:srgbClr val="A4A3A4"/>
          </p15:clr>
        </p15:guide>
        <p15:guide id="2" pos="2880">
          <p15:clr>
            <a:srgbClr val="A4A3A4"/>
          </p15:clr>
        </p15:guide>
        <p15:guide id="3" pos="249" userDrawn="1">
          <p15:clr>
            <a:srgbClr val="A4A3A4"/>
          </p15:clr>
        </p15:guide>
        <p15:guide id="4" orient="horz" pos="3969">
          <p15:clr>
            <a:srgbClr val="A4A3A4"/>
          </p15:clr>
        </p15:guide>
        <p15:guide id="5"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EA"/>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88" autoAdjust="0"/>
  </p:normalViewPr>
  <p:slideViewPr>
    <p:cSldViewPr>
      <p:cViewPr varScale="1">
        <p:scale>
          <a:sx n="68" d="100"/>
          <a:sy n="68" d="100"/>
        </p:scale>
        <p:origin x="3246" y="132"/>
      </p:cViewPr>
      <p:guideLst>
        <p:guide orient="horz" pos="1434"/>
        <p:guide pos="2880"/>
        <p:guide pos="249"/>
        <p:guide orient="horz" pos="3969"/>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623B512-05E4-464F-BDA2-6594EF79BF7C}" type="datetimeFigureOut">
              <a:rPr lang="de-DE" smtClean="0"/>
              <a:t>20.04.2022</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r>
              <a:rPr lang="de-DE"/>
              <a:t>1&amp;1 De-Mail ist ein Angebot für Kunden der 1&amp;1 Internet AG, das durch unseren Technologiepartner 1&amp;1 De-Mail GmbH bereitgestellt wird. Der Nutzungsvertrag wird mit der 1&amp;1 De-Mail GmbH abgeschlossen.</a:t>
            </a:r>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0E54552-7E33-4C56-9412-5E32EF77CEDA}" type="slidenum">
              <a:rPr lang="de-DE" smtClean="0"/>
              <a:t>‹Nr.›</a:t>
            </a:fld>
            <a:endParaRPr lang="de-DE"/>
          </a:p>
        </p:txBody>
      </p:sp>
    </p:spTree>
    <p:extLst>
      <p:ext uri="{BB962C8B-B14F-4D97-AF65-F5344CB8AC3E}">
        <p14:creationId xmlns:p14="http://schemas.microsoft.com/office/powerpoint/2010/main" val="29766009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F83170D-6A9A-4330-A612-4BA434A7920A}" type="datetimeFigureOut">
              <a:rPr lang="de-DE" smtClean="0"/>
              <a:t>20.04.2022</a:t>
            </a:fld>
            <a:endParaRPr lang="de-DE"/>
          </a:p>
        </p:txBody>
      </p:sp>
      <p:sp>
        <p:nvSpPr>
          <p:cNvPr id="4" name="Folienbildplatzhalter 3"/>
          <p:cNvSpPr>
            <a:spLocks noGrp="1" noRot="1" noChangeAspect="1"/>
          </p:cNvSpPr>
          <p:nvPr>
            <p:ph type="sldImg" idx="2"/>
          </p:nvPr>
        </p:nvSpPr>
        <p:spPr>
          <a:xfrm>
            <a:off x="2386013" y="744538"/>
            <a:ext cx="202565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r>
              <a:rPr lang="de-DE"/>
              <a:t>1&amp;1 De-Mail ist ein Angebot für Kunden der 1&amp;1 Internet AG, das durch unseren Technologiepartner 1&amp;1 De-Mail GmbH bereitgestellt wird. Der Nutzungsvertrag wird mit der 1&amp;1 De-Mail GmbH abgeschlossen.</a:t>
            </a:r>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968FC73-9843-4755-87D2-04924F269BD1}" type="slidenum">
              <a:rPr lang="de-DE" smtClean="0"/>
              <a:t>‹Nr.›</a:t>
            </a:fld>
            <a:endParaRPr lang="de-DE"/>
          </a:p>
        </p:txBody>
      </p:sp>
    </p:spTree>
    <p:extLst>
      <p:ext uri="{BB962C8B-B14F-4D97-AF65-F5344CB8AC3E}">
        <p14:creationId xmlns:p14="http://schemas.microsoft.com/office/powerpoint/2010/main" val="12510516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3914661"/>
            <a:ext cx="5829300" cy="2701171"/>
          </a:xfrm>
        </p:spPr>
        <p:txBody>
          <a:bodyPr/>
          <a:lstStyle/>
          <a:p>
            <a:r>
              <a:rPr lang="de-DE"/>
              <a:t>Titelmasterformat durch Klicken bearbeiten</a:t>
            </a:r>
          </a:p>
        </p:txBody>
      </p:sp>
      <p:sp>
        <p:nvSpPr>
          <p:cNvPr id="3" name="Untertitel 2"/>
          <p:cNvSpPr>
            <a:spLocks noGrp="1"/>
          </p:cNvSpPr>
          <p:nvPr>
            <p:ph type="subTitle" idx="1"/>
          </p:nvPr>
        </p:nvSpPr>
        <p:spPr>
          <a:xfrm>
            <a:off x="1028700" y="7140893"/>
            <a:ext cx="4800600" cy="322040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3110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15105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3729037" y="673835"/>
            <a:ext cx="1157288" cy="1433429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7176" y="673835"/>
            <a:ext cx="3357563" cy="1433429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72727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214590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8097679"/>
            <a:ext cx="5829300" cy="2502813"/>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735" y="5341090"/>
            <a:ext cx="5829300" cy="275659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pPr>
              <a:defRPr/>
            </a:pPr>
            <a:endParaRPr lang="de-DE" dirty="0"/>
          </a:p>
        </p:txBody>
      </p:sp>
      <p:sp>
        <p:nvSpPr>
          <p:cNvPr id="5" name="Fußzeilenplatzhalter 4"/>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406542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7176" y="3920493"/>
            <a:ext cx="2257425" cy="1108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2628903" y="3920493"/>
            <a:ext cx="2257425" cy="11087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031286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42900" y="504648"/>
            <a:ext cx="6172200" cy="2100263"/>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3" y="2820771"/>
            <a:ext cx="3030141" cy="1175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342903" y="3996333"/>
            <a:ext cx="3030141" cy="726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70" y="2820771"/>
            <a:ext cx="3031331" cy="11755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3483770" y="3996333"/>
            <a:ext cx="3031331" cy="726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endParaRPr lang="de-DE" dirty="0"/>
          </a:p>
        </p:txBody>
      </p:sp>
      <p:sp>
        <p:nvSpPr>
          <p:cNvPr id="8" name="Fußzeilenplatzhalter 7"/>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9" name="Foliennummernplatzhalter 8"/>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417836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5" name="Foliennummernplatzhalter 4"/>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38566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de-DE" dirty="0"/>
          </a:p>
        </p:txBody>
      </p:sp>
      <p:sp>
        <p:nvSpPr>
          <p:cNvPr id="3" name="Fußzeilenplatzhalter 2"/>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4" name="Foliennummernplatzhalter 3"/>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1758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1" y="501730"/>
            <a:ext cx="2256235" cy="2135267"/>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90" y="501734"/>
            <a:ext cx="3833813" cy="107550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1" y="2637001"/>
            <a:ext cx="2256235" cy="86198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110230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8821105"/>
            <a:ext cx="4114800" cy="1041382"/>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216" y="1125973"/>
            <a:ext cx="4114800" cy="7560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344216" y="9862487"/>
            <a:ext cx="4114800" cy="1478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pPr>
              <a:defRPr/>
            </a:pPr>
            <a:endParaRPr lang="de-DE" dirty="0"/>
          </a:p>
        </p:txBody>
      </p:sp>
      <p:sp>
        <p:nvSpPr>
          <p:cNvPr id="6" name="Fußzeilenplatzhalter 5"/>
          <p:cNvSpPr>
            <a:spLocks noGrp="1"/>
          </p:cNvSpPr>
          <p:nvPr>
            <p:ph type="ftr" sz="quarter" idx="11"/>
          </p:nvPr>
        </p:nvSpPr>
        <p:spPr/>
        <p:txBody>
          <a:body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7" name="Foliennummernplatzhalter 6"/>
          <p:cNvSpPr>
            <a:spLocks noGrp="1"/>
          </p:cNvSpPr>
          <p:nvPr>
            <p:ph type="sldNum" sz="quarter" idx="12"/>
          </p:nvPr>
        </p:nvSpPr>
        <p:spPr/>
        <p:txBody>
          <a:body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382676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42900" y="504648"/>
            <a:ext cx="6172200" cy="21002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342900" y="2940372"/>
            <a:ext cx="6172200" cy="831645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342900" y="11679798"/>
            <a:ext cx="1600200" cy="670916"/>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de-DE" dirty="0"/>
          </a:p>
        </p:txBody>
      </p:sp>
      <p:sp>
        <p:nvSpPr>
          <p:cNvPr id="5" name="Fußzeilenplatzhalter 4"/>
          <p:cNvSpPr>
            <a:spLocks noGrp="1"/>
          </p:cNvSpPr>
          <p:nvPr>
            <p:ph type="ftr" sz="quarter" idx="3"/>
          </p:nvPr>
        </p:nvSpPr>
        <p:spPr>
          <a:xfrm>
            <a:off x="2343150" y="11679798"/>
            <a:ext cx="2171700" cy="670916"/>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a:t>1&amp;1 De-Mail ist ein Angebot für Kunden der 1&amp;1 Internet AG, das durch unseren Technologiepartner 1&amp;1 De-Mail GmbH bereitgestellt wird. Der Nutzungsvertrag wird mit der 1&amp;1 De-Mail GmbH abgeschlossen.</a:t>
            </a:r>
            <a:endParaRPr lang="de-DE" dirty="0"/>
          </a:p>
        </p:txBody>
      </p:sp>
      <p:sp>
        <p:nvSpPr>
          <p:cNvPr id="6" name="Foliennummernplatzhalter 5"/>
          <p:cNvSpPr>
            <a:spLocks noGrp="1"/>
          </p:cNvSpPr>
          <p:nvPr>
            <p:ph type="sldNum" sz="quarter" idx="4"/>
          </p:nvPr>
        </p:nvSpPr>
        <p:spPr>
          <a:xfrm>
            <a:off x="4914900" y="11679798"/>
            <a:ext cx="1600200" cy="67091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7699152-93A6-43A3-8590-C0A236D7B1DC}" type="slidenum">
              <a:rPr lang="de-DE" smtClean="0"/>
              <a:pPr>
                <a:defRPr/>
              </a:pPr>
              <a:t>‹Nr.›</a:t>
            </a:fld>
            <a:endParaRPr lang="de-DE" dirty="0"/>
          </a:p>
        </p:txBody>
      </p:sp>
    </p:spTree>
    <p:extLst>
      <p:ext uri="{BB962C8B-B14F-4D97-AF65-F5344CB8AC3E}">
        <p14:creationId xmlns:p14="http://schemas.microsoft.com/office/powerpoint/2010/main" val="936372641"/>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entana-claimsoft.de/de-mail.html" TargetMode="External"/><Relationship Id="rId2" Type="http://schemas.openxmlformats.org/officeDocument/2006/relationships/hyperlink" Target="http://hosting.1und1.de/de-mail"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de-mail.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60703" y="29758"/>
            <a:ext cx="6270726" cy="12399105"/>
            <a:chOff x="260703" y="29758"/>
            <a:chExt cx="6270726" cy="12399105"/>
          </a:xfrm>
        </p:grpSpPr>
        <p:sp>
          <p:nvSpPr>
            <p:cNvPr id="5" name="Rechteck 4"/>
            <p:cNvSpPr/>
            <p:nvPr/>
          </p:nvSpPr>
          <p:spPr>
            <a:xfrm>
              <a:off x="260703" y="4140547"/>
              <a:ext cx="5400600" cy="1389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2">
                      <a:lumMod val="60000"/>
                      <a:lumOff val="40000"/>
                    </a:schemeClr>
                  </a:solidFill>
                  <a:latin typeface="Frutiger77-CondensedBlack" panose="020B0A00000000000000" pitchFamily="34" charset="0"/>
                </a:rPr>
                <a:t>De-Mail</a:t>
              </a:r>
            </a:p>
            <a:p>
              <a:r>
                <a:rPr lang="de-DE" sz="1800" dirty="0">
                  <a:solidFill>
                    <a:schemeClr val="tx2">
                      <a:lumMod val="60000"/>
                      <a:lumOff val="40000"/>
                    </a:schemeClr>
                  </a:solidFill>
                  <a:latin typeface="Frutiger77-CondensedBlack" panose="020B0A00000000000000" pitchFamily="34" charset="0"/>
                </a:rPr>
                <a:t>Rechtssicher, schnell und nachweisbar</a:t>
              </a:r>
            </a:p>
          </p:txBody>
        </p:sp>
        <p:sp>
          <p:nvSpPr>
            <p:cNvPr id="7" name="Textfeld 6"/>
            <p:cNvSpPr txBox="1"/>
            <p:nvPr/>
          </p:nvSpPr>
          <p:spPr>
            <a:xfrm>
              <a:off x="271094" y="5508699"/>
              <a:ext cx="5544615" cy="6920164"/>
            </a:xfrm>
            <a:prstGeom prst="rect">
              <a:avLst/>
            </a:prstGeom>
            <a:noFill/>
          </p:spPr>
          <p:txBody>
            <a:bodyPr wrap="square" rtlCol="0">
              <a:spAutoFit/>
            </a:bodyPr>
            <a:lstStyle/>
            <a:p>
              <a:pPr>
                <a:lnSpc>
                  <a:spcPct val="150000"/>
                </a:lnSpc>
              </a:pPr>
              <a:r>
                <a:rPr lang="de-DE" sz="1100" dirty="0">
                  <a:latin typeface="Frutiger55Roman" panose="020B0500000000000000" pitchFamily="34" charset="0"/>
                </a:rPr>
                <a:t>Lieber Herr/ Liebe Frau,</a:t>
              </a:r>
            </a:p>
            <a:p>
              <a:pPr>
                <a:lnSpc>
                  <a:spcPct val="150000"/>
                </a:lnSpc>
              </a:pPr>
              <a:r>
                <a:rPr lang="de-DE" sz="1100" dirty="0">
                  <a:latin typeface="Frutiger55Roman" panose="020B0500000000000000" pitchFamily="34" charset="0"/>
                </a:rPr>
                <a:t> </a:t>
              </a:r>
            </a:p>
            <a:p>
              <a:pPr>
                <a:lnSpc>
                  <a:spcPct val="150000"/>
                </a:lnSpc>
              </a:pPr>
              <a:r>
                <a:rPr lang="de-DE" sz="1100" dirty="0">
                  <a:latin typeface="Frutiger45-Light" panose="020B0400000000000000" pitchFamily="34" charset="0"/>
                </a:rPr>
                <a:t>seit dem </a:t>
              </a:r>
              <a:r>
                <a:rPr lang="de-DE" sz="1100" dirty="0">
                  <a:solidFill>
                    <a:srgbClr val="FF0000"/>
                  </a:solidFill>
                  <a:latin typeface="Frutiger45-Light" panose="020B0400000000000000" pitchFamily="34" charset="0"/>
                </a:rPr>
                <a:t>XX.XX.XXXX</a:t>
              </a:r>
              <a:r>
                <a:rPr lang="de-DE" sz="1100" dirty="0">
                  <a:latin typeface="Frutiger45-Light" panose="020B0400000000000000" pitchFamily="34" charset="0"/>
                </a:rPr>
                <a:t> können Sie bequem und einfach via De-Mail mit uns kommunizieren.</a:t>
              </a:r>
            </a:p>
            <a:p>
              <a:pPr>
                <a:lnSpc>
                  <a:spcPct val="150000"/>
                </a:lnSpc>
              </a:pPr>
              <a:r>
                <a:rPr lang="de-DE" sz="1100" dirty="0">
                  <a:latin typeface="Frutiger45-Light" panose="020B0400000000000000" pitchFamily="34" charset="0"/>
                </a:rPr>
                <a:t>De-Mail ist ein rechtssicherer digitaler Kommunikationsweg, der es Ihnen ermöglicht, Dokumente online zu versenden. Das betrifft alle offiziellen Dokumente wie z.B. Angebote oder Verträge, bei denen bisher eine Unterschrift oder Ihr persönliches Erscheinen notwendig war. </a:t>
              </a:r>
            </a:p>
            <a:p>
              <a:pPr>
                <a:lnSpc>
                  <a:spcPct val="150000"/>
                </a:lnSpc>
              </a:pPr>
              <a:r>
                <a:rPr lang="de-DE" sz="1100" dirty="0">
                  <a:latin typeface="Frutiger45-Light" panose="020B0400000000000000" pitchFamily="34" charset="0"/>
                </a:rPr>
                <a:t>Wir als Ihr Vertragspartner bieten Ihnen bereits jetzt folgende Dienste per De-Mail an:</a:t>
              </a:r>
            </a:p>
            <a:p>
              <a:pPr marL="171450" indent="-171450">
                <a:lnSpc>
                  <a:spcPct val="150000"/>
                </a:lnSpc>
                <a:buFontTx/>
                <a:buChar char="-"/>
              </a:pPr>
              <a:r>
                <a:rPr lang="de-DE" sz="1100" i="1" dirty="0">
                  <a:solidFill>
                    <a:srgbClr val="FF0000"/>
                  </a:solidFill>
                  <a:latin typeface="Frutiger45-Light" panose="020B0400000000000000" pitchFamily="34" charset="0"/>
                </a:rPr>
                <a:t>Austausch von Vertragsdokumenten</a:t>
              </a:r>
            </a:p>
            <a:p>
              <a:pPr marL="171450" indent="-171450">
                <a:lnSpc>
                  <a:spcPct val="150000"/>
                </a:lnSpc>
                <a:buFontTx/>
                <a:buChar char="-"/>
              </a:pPr>
              <a:r>
                <a:rPr lang="de-DE" sz="1100" i="1" dirty="0">
                  <a:solidFill>
                    <a:srgbClr val="FF0000"/>
                  </a:solidFill>
                  <a:latin typeface="Frutiger45-Light" panose="020B0400000000000000" pitchFamily="34" charset="0"/>
                </a:rPr>
                <a:t>Rechnungen</a:t>
              </a:r>
            </a:p>
            <a:p>
              <a:pPr marL="171450" indent="-171450">
                <a:lnSpc>
                  <a:spcPct val="150000"/>
                </a:lnSpc>
                <a:buFontTx/>
                <a:buChar char="-"/>
              </a:pPr>
              <a:r>
                <a:rPr lang="de-DE" sz="1100" i="1" dirty="0">
                  <a:solidFill>
                    <a:srgbClr val="FF0000"/>
                  </a:solidFill>
                  <a:latin typeface="Frutiger45-Light" panose="020B0400000000000000" pitchFamily="34" charset="0"/>
                </a:rPr>
                <a:t>Bestell- und Reservierungsbestätigungen</a:t>
              </a:r>
            </a:p>
            <a:p>
              <a:pPr marL="171450" indent="-171450">
                <a:lnSpc>
                  <a:spcPct val="150000"/>
                </a:lnSpc>
                <a:buFontTx/>
                <a:buChar char="-"/>
              </a:pPr>
              <a:r>
                <a:rPr lang="de-DE" sz="1100" dirty="0">
                  <a:solidFill>
                    <a:schemeClr val="bg1">
                      <a:lumMod val="50000"/>
                    </a:schemeClr>
                  </a:solidFill>
                  <a:latin typeface="Frutiger45-Light" panose="020B0400000000000000" pitchFamily="34" charset="0"/>
                </a:rPr>
                <a:t>Bitte zählen Sie hier die bereits umgesetzten De-Mail Prozesse auf</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latin typeface="Frutiger45-Light" panose="020B0400000000000000" pitchFamily="34" charset="0"/>
                </a:rPr>
                <a:t>Sie haben noch keine freigeschaltete De-Mail Adresse für Ihr Unternehmen? Diese können Sie einfach bei den De-Mail Diensteanbietern (</a:t>
              </a:r>
              <a:r>
                <a:rPr lang="de-DE" sz="1100" dirty="0">
                  <a:latin typeface="Frutiger45-Light" panose="020B0400000000000000" pitchFamily="34" charset="0"/>
                  <a:hlinkClick r:id="rId2"/>
                </a:rPr>
                <a:t>1&amp;1</a:t>
              </a:r>
              <a:r>
                <a:rPr lang="de-DE" sz="1100">
                  <a:latin typeface="Frutiger45-Light" panose="020B0400000000000000" pitchFamily="34" charset="0"/>
                </a:rPr>
                <a:t>, </a:t>
              </a:r>
              <a:r>
                <a:rPr lang="de-DE" sz="1100">
                  <a:latin typeface="Frutiger45-Light" panose="020B0400000000000000" pitchFamily="34" charset="0"/>
                  <a:hlinkClick r:id="rId3"/>
                </a:rPr>
                <a:t>Mentana-Claimsoft</a:t>
              </a:r>
              <a:r>
                <a:rPr lang="de-DE" sz="1100" dirty="0">
                  <a:latin typeface="Frutiger45-Light" panose="020B0400000000000000" pitchFamily="34" charset="0"/>
                </a:rPr>
                <a:t>) registrieren.</a:t>
              </a:r>
            </a:p>
            <a:p>
              <a:pPr>
                <a:lnSpc>
                  <a:spcPct val="150000"/>
                </a:lnSpc>
              </a:pPr>
              <a:endParaRPr lang="de-DE" sz="1100" dirty="0">
                <a:latin typeface="Frutiger45-Light" panose="020B0400000000000000" pitchFamily="34" charset="0"/>
              </a:endParaRPr>
            </a:p>
            <a:p>
              <a:pPr>
                <a:lnSpc>
                  <a:spcPct val="150000"/>
                </a:lnSpc>
              </a:pPr>
              <a:r>
                <a:rPr lang="de-DE" sz="1100" dirty="0">
                  <a:latin typeface="Frutiger45-Light" panose="020B0400000000000000" pitchFamily="34" charset="0"/>
                </a:rPr>
                <a:t>Weitere Informationen zu De-Mail finden Sie auf der De-Mail Infoseite </a:t>
              </a:r>
              <a:r>
                <a:rPr lang="de-DE" sz="1100" dirty="0">
                  <a:latin typeface="Frutiger45-Light" panose="020B0400000000000000" pitchFamily="34" charset="0"/>
                  <a:hlinkClick r:id="rId4"/>
                </a:rPr>
                <a:t>www.de-mail.info</a:t>
              </a:r>
              <a:r>
                <a:rPr lang="de-DE" sz="1100" dirty="0">
                  <a:latin typeface="Frutiger45-Light" panose="020B0400000000000000" pitchFamily="34" charset="0"/>
                </a:rPr>
                <a:t> </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Wir würden uns  freuen, zukünftig auch per De-Mail mit Ihnen zu kommunizieren und gemeinsam davon zu profitieren.</a:t>
              </a:r>
            </a:p>
            <a:p>
              <a:pPr>
                <a:lnSpc>
                  <a:spcPct val="150000"/>
                </a:lnSpc>
              </a:pPr>
              <a:endParaRPr lang="de-DE" sz="1100" dirty="0">
                <a:solidFill>
                  <a:srgbClr val="FF0000"/>
                </a:solidFill>
                <a:latin typeface="Frutiger45-Light" panose="020B0400000000000000" pitchFamily="34" charset="0"/>
              </a:endParaRPr>
            </a:p>
            <a:p>
              <a:pPr>
                <a:lnSpc>
                  <a:spcPct val="150000"/>
                </a:lnSpc>
              </a:pPr>
              <a:r>
                <a:rPr lang="de-DE" sz="1100" dirty="0">
                  <a:solidFill>
                    <a:srgbClr val="FF0000"/>
                  </a:solidFill>
                  <a:latin typeface="Frutiger45-Light" panose="020B0400000000000000" pitchFamily="34" charset="0"/>
                </a:rPr>
                <a:t>Mit freundlichen Grüßen</a:t>
              </a:r>
            </a:p>
            <a:p>
              <a:pPr>
                <a:lnSpc>
                  <a:spcPct val="150000"/>
                </a:lnSpc>
              </a:pPr>
              <a:br>
                <a:rPr lang="de-DE" sz="1100" dirty="0">
                  <a:solidFill>
                    <a:srgbClr val="FF0000"/>
                  </a:solidFill>
                  <a:latin typeface="Frutiger45-Light" panose="020B0400000000000000" pitchFamily="34" charset="0"/>
                </a:rPr>
              </a:br>
              <a:r>
                <a:rPr lang="de-DE" sz="1100" dirty="0">
                  <a:solidFill>
                    <a:srgbClr val="FF0000"/>
                  </a:solidFill>
                  <a:latin typeface="Frutiger45-Light" panose="020B0400000000000000" pitchFamily="34" charset="0"/>
                </a:rPr>
                <a:t>Max Mustermann</a:t>
              </a:r>
            </a:p>
            <a:p>
              <a:pPr>
                <a:lnSpc>
                  <a:spcPct val="150000"/>
                </a:lnSpc>
              </a:pPr>
              <a:r>
                <a:rPr lang="de-DE" sz="1100" dirty="0">
                  <a:solidFill>
                    <a:srgbClr val="FF0000"/>
                  </a:solidFill>
                  <a:latin typeface="Frutiger45-Light" panose="020B0400000000000000" pitchFamily="34" charset="0"/>
                </a:rPr>
                <a:t>Unternehmen XXX</a:t>
              </a:r>
              <a:endParaRPr lang="de-DE" sz="1100"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4" t="9564" r="1753"/>
            <a:stretch/>
          </p:blipFill>
          <p:spPr bwMode="auto">
            <a:xfrm>
              <a:off x="271094" y="29758"/>
              <a:ext cx="6260335" cy="422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hteck 2"/>
          <p:cNvSpPr/>
          <p:nvPr/>
        </p:nvSpPr>
        <p:spPr>
          <a:xfrm>
            <a:off x="692696" y="2441158"/>
            <a:ext cx="4968607" cy="950506"/>
          </a:xfrm>
          <a:prstGeom prst="rect">
            <a:avLst/>
          </a:prstGeom>
          <a:solidFill>
            <a:srgbClr val="008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Ab sofort per De-Mail erreichbar! </a:t>
            </a:r>
          </a:p>
        </p:txBody>
      </p:sp>
    </p:spTree>
    <p:extLst>
      <p:ext uri="{BB962C8B-B14F-4D97-AF65-F5344CB8AC3E}">
        <p14:creationId xmlns:p14="http://schemas.microsoft.com/office/powerpoint/2010/main" val="48295087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179</Words>
  <Application>Microsoft Office PowerPoint</Application>
  <PresentationFormat>Benutzerdefiniert</PresentationFormat>
  <Paragraphs>22</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Frutiger45-Light</vt:lpstr>
      <vt:lpstr>Calibri</vt:lpstr>
      <vt:lpstr>Arial</vt:lpstr>
      <vt:lpstr>Frutiger77-CondensedBlack</vt:lpstr>
      <vt:lpstr>Frutiger55Roman</vt:lpstr>
      <vt:lpstr>Larissa</vt:lpstr>
      <vt:lpstr>PowerPoint-Präsentation</vt:lpstr>
    </vt:vector>
  </TitlesOfParts>
  <Company>1&amp;1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Daniela Levien</dc:creator>
  <cp:lastModifiedBy>Thomas Jerabek</cp:lastModifiedBy>
  <cp:revision>80</cp:revision>
  <cp:lastPrinted>2015-03-19T10:19:11Z</cp:lastPrinted>
  <dcterms:created xsi:type="dcterms:W3CDTF">2015-03-17T08:46:22Z</dcterms:created>
  <dcterms:modified xsi:type="dcterms:W3CDTF">2022-04-20T13:18:49Z</dcterms:modified>
</cp:coreProperties>
</file>