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40" r:id="rId1"/>
  </p:sldMasterIdLst>
  <p:notesMasterIdLst>
    <p:notesMasterId r:id="rId3"/>
  </p:notesMasterIdLst>
  <p:handoutMasterIdLst>
    <p:handoutMasterId r:id="rId4"/>
  </p:handoutMasterIdLst>
  <p:sldIdLst>
    <p:sldId id="259" r:id="rId2"/>
  </p:sldIdLst>
  <p:sldSz cx="6858000" cy="12601575"/>
  <p:notesSz cx="6797675" cy="9926638"/>
  <p:embeddedFontLst>
    <p:embeddedFont>
      <p:font typeface="Calibri" panose="020F0502020204030204" pitchFamily="34" charset="0"/>
      <p:regular r:id="rId5"/>
      <p:bold r:id="rId6"/>
      <p:italic r:id="rId7"/>
      <p:boldItalic r:id="rId8"/>
    </p:embeddedFont>
    <p:embeddedFont>
      <p:font typeface="Frutiger45-Light" panose="020B0604020202020204"/>
      <p:regular r:id="rId9"/>
    </p:embeddedFont>
    <p:embeddedFont>
      <p:font typeface="Frutiger55Roman" panose="020B0604020202020204"/>
      <p:regular r:id="rId10"/>
    </p:embeddedFont>
    <p:embeddedFont>
      <p:font typeface="Frutiger77-CondensedBlack" panose="020B0604020202020204"/>
      <p:bold r:id="rId11"/>
    </p:embeddedFont>
  </p:embeddedFontLst>
  <p:defaultTextStyle>
    <a:defPPr>
      <a:defRPr lang="de-DE"/>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34" userDrawn="1">
          <p15:clr>
            <a:srgbClr val="A4A3A4"/>
          </p15:clr>
        </p15:guide>
        <p15:guide id="2" pos="2880">
          <p15:clr>
            <a:srgbClr val="A4A3A4"/>
          </p15:clr>
        </p15:guide>
        <p15:guide id="3" pos="249" userDrawn="1">
          <p15:clr>
            <a:srgbClr val="A4A3A4"/>
          </p15:clr>
        </p15:guide>
        <p15:guide id="4" orient="horz" pos="3969">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88" autoAdjust="0"/>
  </p:normalViewPr>
  <p:slideViewPr>
    <p:cSldViewPr>
      <p:cViewPr varScale="1">
        <p:scale>
          <a:sx n="68" d="100"/>
          <a:sy n="68" d="100"/>
        </p:scale>
        <p:origin x="3246" y="150"/>
      </p:cViewPr>
      <p:guideLst>
        <p:guide orient="horz" pos="1434"/>
        <p:guide pos="2880"/>
        <p:guide pos="249"/>
        <p:guide orient="horz" pos="3969"/>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23B512-05E4-464F-BDA2-6594EF79BF7C}" type="datetimeFigureOut">
              <a:rPr lang="de-DE" smtClean="0"/>
              <a:t>20.04.2022</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E54552-7E33-4C56-9412-5E32EF77CEDA}" type="slidenum">
              <a:rPr lang="de-DE" smtClean="0"/>
              <a:t>‹Nr.›</a:t>
            </a:fld>
            <a:endParaRPr lang="de-DE"/>
          </a:p>
        </p:txBody>
      </p:sp>
    </p:spTree>
    <p:extLst>
      <p:ext uri="{BB962C8B-B14F-4D97-AF65-F5344CB8AC3E}">
        <p14:creationId xmlns:p14="http://schemas.microsoft.com/office/powerpoint/2010/main" val="29766009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83170D-6A9A-4330-A612-4BA434A7920A}" type="datetimeFigureOut">
              <a:rPr lang="de-DE" smtClean="0"/>
              <a:t>20.04.2022</a:t>
            </a:fld>
            <a:endParaRPr lang="de-DE"/>
          </a:p>
        </p:txBody>
      </p:sp>
      <p:sp>
        <p:nvSpPr>
          <p:cNvPr id="4" name="Folienbildplatzhalter 3"/>
          <p:cNvSpPr>
            <a:spLocks noGrp="1" noRot="1" noChangeAspect="1"/>
          </p:cNvSpPr>
          <p:nvPr>
            <p:ph type="sldImg" idx="2"/>
          </p:nvPr>
        </p:nvSpPr>
        <p:spPr>
          <a:xfrm>
            <a:off x="2386013" y="744538"/>
            <a:ext cx="202565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968FC73-9843-4755-87D2-04924F269BD1}" type="slidenum">
              <a:rPr lang="de-DE" smtClean="0"/>
              <a:t>‹Nr.›</a:t>
            </a:fld>
            <a:endParaRPr lang="de-DE"/>
          </a:p>
        </p:txBody>
      </p:sp>
    </p:spTree>
    <p:extLst>
      <p:ext uri="{BB962C8B-B14F-4D97-AF65-F5344CB8AC3E}">
        <p14:creationId xmlns:p14="http://schemas.microsoft.com/office/powerpoint/2010/main" val="12510516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914661"/>
            <a:ext cx="5829300" cy="2701171"/>
          </a:xfrm>
        </p:spPr>
        <p:txBody>
          <a:bodyPr/>
          <a:lstStyle/>
          <a:p>
            <a:r>
              <a:rPr lang="de-DE"/>
              <a:t>Titelmasterformat durch Klicken bearbeiten</a:t>
            </a:r>
          </a:p>
        </p:txBody>
      </p:sp>
      <p:sp>
        <p:nvSpPr>
          <p:cNvPr id="3" name="Untertitel 2"/>
          <p:cNvSpPr>
            <a:spLocks noGrp="1"/>
          </p:cNvSpPr>
          <p:nvPr>
            <p:ph type="subTitle" idx="1"/>
          </p:nvPr>
        </p:nvSpPr>
        <p:spPr>
          <a:xfrm>
            <a:off x="1028700" y="7140893"/>
            <a:ext cx="4800600" cy="322040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3110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5105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673835"/>
            <a:ext cx="1157288" cy="143342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7176" y="673835"/>
            <a:ext cx="3357563" cy="1433429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72727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214590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8097679"/>
            <a:ext cx="5829300" cy="2502813"/>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5341090"/>
            <a:ext cx="5829300" cy="27565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06542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7176"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628903"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03128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504648"/>
            <a:ext cx="6172200" cy="2100263"/>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3" y="2820771"/>
            <a:ext cx="303014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3" y="3996333"/>
            <a:ext cx="303014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2820771"/>
            <a:ext cx="303133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70" y="3996333"/>
            <a:ext cx="303133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dirty="0"/>
          </a:p>
        </p:txBody>
      </p:sp>
      <p:sp>
        <p:nvSpPr>
          <p:cNvPr id="8" name="Fußzeilenplatzhalter 7"/>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9" name="Foliennummernplatzhalter 8"/>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17836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5" name="Foliennummernplatzhalter 4"/>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38566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dirty="0"/>
          </a:p>
        </p:txBody>
      </p:sp>
      <p:sp>
        <p:nvSpPr>
          <p:cNvPr id="3" name="Fußzeilenplatzhalter 2"/>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4" name="Foliennummernplatzhalter 3"/>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1758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501730"/>
            <a:ext cx="2256235" cy="2135267"/>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90" y="501734"/>
            <a:ext cx="3833813" cy="107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2637001"/>
            <a:ext cx="2256235" cy="8619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023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8821105"/>
            <a:ext cx="4114800" cy="1041382"/>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1125973"/>
            <a:ext cx="4114800" cy="7560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9862487"/>
            <a:ext cx="4114800" cy="1478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267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504648"/>
            <a:ext cx="6172200" cy="21002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342900" y="2940372"/>
            <a:ext cx="6172200" cy="831645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342900" y="11679798"/>
            <a:ext cx="1600200" cy="67091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dirty="0"/>
          </a:p>
        </p:txBody>
      </p:sp>
      <p:sp>
        <p:nvSpPr>
          <p:cNvPr id="5" name="Fußzeilenplatzhalter 4"/>
          <p:cNvSpPr>
            <a:spLocks noGrp="1"/>
          </p:cNvSpPr>
          <p:nvPr>
            <p:ph type="ftr" sz="quarter" idx="3"/>
          </p:nvPr>
        </p:nvSpPr>
        <p:spPr>
          <a:xfrm>
            <a:off x="2343150" y="11679798"/>
            <a:ext cx="2171700" cy="67091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4"/>
          </p:nvPr>
        </p:nvSpPr>
        <p:spPr>
          <a:xfrm>
            <a:off x="4914900" y="11679798"/>
            <a:ext cx="1600200" cy="67091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936372641"/>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mx.net/produkte/de-mail/" TargetMode="External"/><Relationship Id="rId2" Type="http://schemas.openxmlformats.org/officeDocument/2006/relationships/hyperlink" Target="https://produkte.web.de/de-mail"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de-mail.info/" TargetMode="External"/><Relationship Id="rId4" Type="http://schemas.openxmlformats.org/officeDocument/2006/relationships/hyperlink" Target="https://www.mentana-claimsoft.de/de-mai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60648" y="19595"/>
            <a:ext cx="6264696" cy="11747421"/>
            <a:chOff x="260648" y="19595"/>
            <a:chExt cx="6264696" cy="11747421"/>
          </a:xfrm>
        </p:grpSpPr>
        <p:sp>
          <p:nvSpPr>
            <p:cNvPr id="5" name="Rechteck 4"/>
            <p:cNvSpPr/>
            <p:nvPr/>
          </p:nvSpPr>
          <p:spPr>
            <a:xfrm>
              <a:off x="260648" y="4320878"/>
              <a:ext cx="5400600" cy="1043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2">
                      <a:lumMod val="60000"/>
                      <a:lumOff val="40000"/>
                    </a:schemeClr>
                  </a:solidFill>
                  <a:latin typeface="Frutiger77-CondensedBlack" panose="020B0A00000000000000" pitchFamily="34" charset="0"/>
                </a:rPr>
                <a:t>De-Mail</a:t>
              </a:r>
            </a:p>
            <a:p>
              <a:r>
                <a:rPr lang="de-DE" sz="1800" dirty="0">
                  <a:solidFill>
                    <a:schemeClr val="tx2">
                      <a:lumMod val="60000"/>
                      <a:lumOff val="40000"/>
                    </a:schemeClr>
                  </a:solidFill>
                  <a:latin typeface="Frutiger77-CondensedBlack" panose="020B0A00000000000000" pitchFamily="34" charset="0"/>
                </a:rPr>
                <a:t>Rechtssicher, schnell und nachweisbar</a:t>
              </a:r>
            </a:p>
          </p:txBody>
        </p:sp>
        <p:sp>
          <p:nvSpPr>
            <p:cNvPr id="7" name="Textfeld 6"/>
            <p:cNvSpPr txBox="1"/>
            <p:nvPr/>
          </p:nvSpPr>
          <p:spPr>
            <a:xfrm>
              <a:off x="271039" y="5580707"/>
              <a:ext cx="5544615" cy="6186309"/>
            </a:xfrm>
            <a:prstGeom prst="rect">
              <a:avLst/>
            </a:prstGeom>
            <a:noFill/>
          </p:spPr>
          <p:txBody>
            <a:bodyPr wrap="square" rtlCol="0">
              <a:spAutoFit/>
            </a:bodyPr>
            <a:lstStyle/>
            <a:p>
              <a:pPr>
                <a:lnSpc>
                  <a:spcPct val="150000"/>
                </a:lnSpc>
              </a:pPr>
              <a:r>
                <a:rPr lang="de-DE" sz="1100" dirty="0">
                  <a:solidFill>
                    <a:srgbClr val="FF0000"/>
                  </a:solidFill>
                  <a:latin typeface="Frutiger55Roman" panose="020B0500000000000000" pitchFamily="34" charset="0"/>
                </a:rPr>
                <a:t>Sehr geehrter Kunde, sehr geehrte Kundin,</a:t>
              </a:r>
            </a:p>
            <a:p>
              <a:pPr>
                <a:lnSpc>
                  <a:spcPct val="150000"/>
                </a:lnSpc>
              </a:pPr>
              <a:r>
                <a:rPr lang="de-DE" sz="1100" dirty="0">
                  <a:latin typeface="Frutiger55Roman" panose="020B0500000000000000" pitchFamily="34" charset="0"/>
                </a:rPr>
                <a:t> </a:t>
              </a:r>
            </a:p>
            <a:p>
              <a:pPr>
                <a:lnSpc>
                  <a:spcPct val="150000"/>
                </a:lnSpc>
              </a:pPr>
              <a:r>
                <a:rPr lang="de-DE" sz="1100" dirty="0">
                  <a:latin typeface="Frutiger45-Light" panose="020B0400000000000000" pitchFamily="34" charset="0"/>
                </a:rPr>
                <a:t>seit dem </a:t>
              </a:r>
              <a:r>
                <a:rPr lang="de-DE" sz="1100" dirty="0">
                  <a:solidFill>
                    <a:srgbClr val="FF0000"/>
                  </a:solidFill>
                  <a:latin typeface="Frutiger45-Light" panose="020B0400000000000000" pitchFamily="34" charset="0"/>
                </a:rPr>
                <a:t>XX.XX.XXXX</a:t>
              </a:r>
              <a:r>
                <a:rPr lang="de-DE" sz="1100" dirty="0">
                  <a:latin typeface="Frutiger45-Light" panose="020B0400000000000000" pitchFamily="34" charset="0"/>
                </a:rPr>
                <a:t> können Sie bequem und einfach via De-Mail mit uns kommunizieren.</a:t>
              </a:r>
            </a:p>
            <a:p>
              <a:pPr>
                <a:lnSpc>
                  <a:spcPct val="150000"/>
                </a:lnSpc>
              </a:pPr>
              <a:r>
                <a:rPr lang="de-DE" sz="1100" dirty="0">
                  <a:latin typeface="Frutiger45-Light" panose="020B0400000000000000" pitchFamily="34" charset="0"/>
                </a:rPr>
                <a:t>De-Mail ist ein rechtssicherer digitaler Kommunikationsweg, der es Ihnen ermöglicht, Dokumente online zu versenden. Das betrifft alle offiziellen Dokumente, bei denen bisher eine Unterschrift oder Ihr persönliches Erscheinen notwendig war, wie z.B. bei Verträgen. </a:t>
              </a:r>
            </a:p>
            <a:p>
              <a:pPr>
                <a:lnSpc>
                  <a:spcPct val="150000"/>
                </a:lnSpc>
              </a:pPr>
              <a:r>
                <a:rPr lang="de-DE" sz="1100" dirty="0">
                  <a:latin typeface="Frutiger45-Light" panose="020B0400000000000000" pitchFamily="34" charset="0"/>
                </a:rPr>
                <a:t>Wir als Ihr Vertragspartner bieten Ihnen bereits jetzt folgende Dienste per De-Mail an:</a:t>
              </a:r>
            </a:p>
            <a:p>
              <a:pPr marL="171450" indent="-171450">
                <a:lnSpc>
                  <a:spcPct val="150000"/>
                </a:lnSpc>
                <a:buFontTx/>
                <a:buChar char="-"/>
              </a:pPr>
              <a:r>
                <a:rPr lang="de-DE" sz="1100" i="1" dirty="0">
                  <a:solidFill>
                    <a:srgbClr val="FF0000"/>
                  </a:solidFill>
                  <a:latin typeface="Frutiger45-Light" panose="020B0400000000000000" pitchFamily="34" charset="0"/>
                </a:rPr>
                <a:t>Sämtliche Kommunikation zu Ihren Vertrag</a:t>
              </a:r>
            </a:p>
            <a:p>
              <a:pPr marL="171450" indent="-171450">
                <a:lnSpc>
                  <a:spcPct val="150000"/>
                </a:lnSpc>
                <a:buFontTx/>
                <a:buChar char="-"/>
              </a:pPr>
              <a:r>
                <a:rPr lang="de-DE" sz="1100" i="1" dirty="0">
                  <a:solidFill>
                    <a:srgbClr val="FF0000"/>
                  </a:solidFill>
                  <a:latin typeface="Frutiger45-Light" panose="020B0400000000000000" pitchFamily="34" charset="0"/>
                </a:rPr>
                <a:t>Änderungen oder Bestellungen</a:t>
              </a:r>
            </a:p>
            <a:p>
              <a:pPr marL="171450" indent="-171450">
                <a:lnSpc>
                  <a:spcPct val="150000"/>
                </a:lnSpc>
                <a:buFontTx/>
                <a:buChar char="-"/>
              </a:pPr>
              <a:r>
                <a:rPr lang="de-DE" sz="1100" i="1" dirty="0">
                  <a:solidFill>
                    <a:srgbClr val="FF0000"/>
                  </a:solidFill>
                  <a:latin typeface="Frutiger45-Light" panose="020B0400000000000000" pitchFamily="34" charset="0"/>
                </a:rPr>
                <a:t>Kündigungen</a:t>
              </a:r>
            </a:p>
            <a:p>
              <a:pPr marL="171450" indent="-171450">
                <a:lnSpc>
                  <a:spcPct val="150000"/>
                </a:lnSpc>
                <a:buFontTx/>
                <a:buChar char="-"/>
              </a:pPr>
              <a:r>
                <a:rPr lang="de-DE" sz="1100" dirty="0">
                  <a:solidFill>
                    <a:schemeClr val="bg1">
                      <a:lumMod val="50000"/>
                    </a:schemeClr>
                  </a:solidFill>
                  <a:latin typeface="Frutiger45-Light" panose="020B0400000000000000" pitchFamily="34" charset="0"/>
                </a:rPr>
                <a:t>Bitte zählen Sie hier die bereits umgesetzten De-Mail Prozesse auf</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latin typeface="Frutiger45-Light" panose="020B0400000000000000" pitchFamily="34" charset="0"/>
                </a:rPr>
                <a:t>Sie haben noch keine freigeschaltete De-Mail Adresse? Diese können Sie einfach bei den De-Mail Diensteanbietern (</a:t>
              </a:r>
              <a:r>
                <a:rPr lang="de-DE" sz="1100" dirty="0">
                  <a:latin typeface="Frutiger45-Light" panose="020B0400000000000000" pitchFamily="34" charset="0"/>
                  <a:hlinkClick r:id="rId2"/>
                </a:rPr>
                <a:t>WEB.DE</a:t>
              </a:r>
              <a:r>
                <a:rPr lang="de-DE" sz="1100" dirty="0">
                  <a:latin typeface="Frutiger45-Light" panose="020B0400000000000000" pitchFamily="34" charset="0"/>
                </a:rPr>
                <a:t>, </a:t>
              </a:r>
              <a:r>
                <a:rPr lang="de-DE" sz="1100" dirty="0">
                  <a:latin typeface="Frutiger45-Light" panose="020B0400000000000000" pitchFamily="34" charset="0"/>
                  <a:hlinkClick r:id="rId3"/>
                </a:rPr>
                <a:t>GMX</a:t>
              </a:r>
              <a:r>
                <a:rPr lang="de-DE" sz="1100">
                  <a:latin typeface="Frutiger45-Light" panose="020B0400000000000000" pitchFamily="34" charset="0"/>
                </a:rPr>
                <a:t>, </a:t>
              </a:r>
              <a:r>
                <a:rPr lang="de-DE" sz="1100">
                  <a:latin typeface="Frutiger45-Light" panose="020B0400000000000000" pitchFamily="34" charset="0"/>
                  <a:hlinkClick r:id="rId4"/>
                </a:rPr>
                <a:t>Mentana-Claimsoft</a:t>
              </a:r>
              <a:r>
                <a:rPr lang="de-DE" sz="1100" dirty="0">
                  <a:latin typeface="Frutiger45-Light" panose="020B0400000000000000" pitchFamily="34" charset="0"/>
                </a:rPr>
                <a:t>) registrieren.</a:t>
              </a:r>
            </a:p>
            <a:p>
              <a:pPr>
                <a:lnSpc>
                  <a:spcPct val="150000"/>
                </a:lnSpc>
              </a:pPr>
              <a:r>
                <a:rPr lang="de-DE" sz="1100" dirty="0">
                  <a:latin typeface="Frutiger45-Light" panose="020B0400000000000000" pitchFamily="34" charset="0"/>
                </a:rPr>
                <a:t>Viele Informationen finden Sie auf der De-Mail Informationsseite </a:t>
              </a:r>
              <a:r>
                <a:rPr lang="de-DE" sz="1100" dirty="0">
                  <a:solidFill>
                    <a:srgbClr val="FF0000"/>
                  </a:solidFill>
                  <a:latin typeface="Frutiger45-Light" panose="020B0400000000000000" pitchFamily="34" charset="0"/>
                  <a:hlinkClick r:id="rId5"/>
                </a:rPr>
                <a:t>www.de-mail.info</a:t>
              </a:r>
              <a:r>
                <a:rPr lang="de-DE" sz="1100" dirty="0">
                  <a:solidFill>
                    <a:srgbClr val="FF0000"/>
                  </a:solidFill>
                  <a:latin typeface="Frutiger45-Light" panose="020B0400000000000000" pitchFamily="34" charset="0"/>
                </a:rPr>
                <a:t> .</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Wir freuen uns die Vertragskommunikation mit Ihnen zukünftig noch einfacher per De-Mail gestalten zu können.</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Mit freundlichen Grüßen</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Max Mustermann</a:t>
              </a:r>
            </a:p>
            <a:p>
              <a:pPr>
                <a:lnSpc>
                  <a:spcPct val="150000"/>
                </a:lnSpc>
              </a:pPr>
              <a:r>
                <a:rPr lang="de-DE" sz="1100" dirty="0">
                  <a:solidFill>
                    <a:srgbClr val="FF0000"/>
                  </a:solidFill>
                  <a:latin typeface="Frutiger45-Light" panose="020B0400000000000000" pitchFamily="34" charset="0"/>
                </a:rPr>
                <a:t>Unternehmen XXXX</a:t>
              </a:r>
              <a:endParaRPr lang="de-DE" sz="1100" dirty="0"/>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4" t="9564" r="1753"/>
            <a:stretch/>
          </p:blipFill>
          <p:spPr bwMode="auto">
            <a:xfrm>
              <a:off x="265009" y="19595"/>
              <a:ext cx="6260335" cy="42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hteck 5"/>
          <p:cNvSpPr/>
          <p:nvPr/>
        </p:nvSpPr>
        <p:spPr>
          <a:xfrm>
            <a:off x="559097" y="2455335"/>
            <a:ext cx="5534199" cy="864096"/>
          </a:xfrm>
          <a:prstGeom prst="rect">
            <a:avLst/>
          </a:prstGeom>
          <a:solidFill>
            <a:srgbClr val="008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Schreiben Sie uns – wir sind per De-Mail erreichbar!</a:t>
            </a:r>
          </a:p>
        </p:txBody>
      </p:sp>
    </p:spTree>
    <p:extLst>
      <p:ext uri="{BB962C8B-B14F-4D97-AF65-F5344CB8AC3E}">
        <p14:creationId xmlns:p14="http://schemas.microsoft.com/office/powerpoint/2010/main" val="151904869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183</Words>
  <Application>Microsoft Office PowerPoint</Application>
  <PresentationFormat>Benutzerdefiniert</PresentationFormat>
  <Paragraphs>22</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Frutiger55Roman</vt:lpstr>
      <vt:lpstr>Calibri</vt:lpstr>
      <vt:lpstr>Arial</vt:lpstr>
      <vt:lpstr>Frutiger45-Light</vt:lpstr>
      <vt:lpstr>Frutiger77-CondensedBlack</vt:lpstr>
      <vt:lpstr>Larissa</vt:lpstr>
      <vt:lpstr>PowerPoint-Präsentation</vt:lpstr>
    </vt:vector>
  </TitlesOfParts>
  <Company>1&amp;1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Levien</dc:creator>
  <cp:lastModifiedBy>Thomas Jerabek</cp:lastModifiedBy>
  <cp:revision>77</cp:revision>
  <cp:lastPrinted>2015-03-19T10:19:11Z</cp:lastPrinted>
  <dcterms:created xsi:type="dcterms:W3CDTF">2015-03-17T08:46:22Z</dcterms:created>
  <dcterms:modified xsi:type="dcterms:W3CDTF">2022-04-20T13:18:10Z</dcterms:modified>
</cp:coreProperties>
</file>